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63" r:id="rId3"/>
    <p:sldId id="260" r:id="rId4"/>
    <p:sldId id="261" r:id="rId5"/>
    <p:sldId id="265" r:id="rId6"/>
    <p:sldId id="266" r:id="rId7"/>
    <p:sldId id="267" r:id="rId8"/>
    <p:sldId id="268" r:id="rId9"/>
    <p:sldId id="269" r:id="rId10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84" d="100"/>
          <a:sy n="84" d="100"/>
        </p:scale>
        <p:origin x="725" y="7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FA056-D7EB-4C38-A692-7402979A238F}" type="datetimeFigureOut">
              <a:rPr lang="es-CO" smtClean="0"/>
              <a:t>6/11/2025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30137-6678-443D-9290-4A71EC278E8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79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30137-6678-443D-9290-4A71EC278E8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383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285B28-BB8E-6591-5B3D-2075365E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11" y="977902"/>
            <a:ext cx="10364550" cy="136207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s-MX"/>
              <a:t>PROYECTO FINAL EDAD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B2F84-01D2-4675-754B-BDD88A73F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11" y="2339977"/>
            <a:ext cx="5419301" cy="3951095"/>
          </a:xfrm>
        </p:spPr>
        <p:txBody>
          <a:bodyPr/>
          <a:lstStyle/>
          <a:p>
            <a:pPr algn="ctr"/>
            <a:endParaRPr lang="es-MX" b="1" dirty="0">
              <a:solidFill>
                <a:schemeClr val="tx1"/>
              </a:solidFill>
            </a:endParaRPr>
          </a:p>
          <a:p>
            <a:pPr algn="ctr"/>
            <a:endParaRPr lang="es-MX" b="1" dirty="0">
              <a:solidFill>
                <a:schemeClr val="tx1"/>
              </a:solidFill>
            </a:endParaRPr>
          </a:p>
          <a:p>
            <a:pPr algn="ctr"/>
            <a:endParaRPr lang="es-MX" b="1" dirty="0">
              <a:solidFill>
                <a:schemeClr val="tx1"/>
              </a:solidFill>
            </a:endParaRPr>
          </a:p>
          <a:p>
            <a:pPr algn="ctr"/>
            <a:r>
              <a:rPr lang="es-MX" b="1" dirty="0">
                <a:solidFill>
                  <a:schemeClr val="tx1"/>
                </a:solidFill>
              </a:rPr>
              <a:t>INTEGRANTES: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NELSON DAVID GUTIERREZ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SNEYDER DIAZ JARAMILLO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pPr algn="ctr"/>
            <a:r>
              <a:rPr lang="es-MX" b="1" dirty="0">
                <a:solidFill>
                  <a:schemeClr val="tx1"/>
                </a:solidFill>
              </a:rPr>
              <a:t>MINERÍA DE DATOS</a:t>
            </a:r>
          </a:p>
          <a:p>
            <a:pPr algn="ctr"/>
            <a:endParaRPr lang="es-MX" b="1" dirty="0">
              <a:solidFill>
                <a:schemeClr val="tx1"/>
              </a:solidFill>
            </a:endParaRPr>
          </a:p>
          <a:p>
            <a:pPr algn="ctr"/>
            <a:endParaRPr lang="es-MX" b="1" dirty="0">
              <a:solidFill>
                <a:schemeClr val="tx1"/>
              </a:solidFill>
            </a:endParaRPr>
          </a:p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26" name="Picture 2" descr="5 consejos para hacer una buena presentación - SpaceUp">
            <a:extLst>
              <a:ext uri="{FF2B5EF4-FFF2-40B4-BE49-F238E27FC236}">
                <a16:creationId xmlns:a16="http://schemas.microsoft.com/office/drawing/2014/main" id="{D23D7E7A-8AF3-B2FC-5DC1-EDBD7D91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12" y="2339977"/>
            <a:ext cx="4378262" cy="312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3AE59B-6241-A471-9DB8-77475D32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9" y="1019967"/>
            <a:ext cx="10364550" cy="136207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PREGUNTA DE INVESTIGACIÓN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0B9A80-FD57-FBA2-DB2D-F22F280CB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651" y="2678906"/>
            <a:ext cx="6021172" cy="2414331"/>
          </a:xfrm>
        </p:spPr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¿</a:t>
            </a:r>
            <a:r>
              <a:rPr lang="es-MX" sz="2400" b="1" dirty="0">
                <a:solidFill>
                  <a:schemeClr val="tx1"/>
                </a:solidFill>
              </a:rPr>
              <a:t>Es posible predecir la presencia de enfermedad cardíaca a partir de variables clínicas como edad, presión arterial, colesterol y frecuencia cardíaca máxima?</a:t>
            </a:r>
          </a:p>
          <a:p>
            <a:endParaRPr lang="en-US" dirty="0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CB090917-F89E-6176-CE80-33A1CC35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39" y="2459163"/>
            <a:ext cx="4747343" cy="26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7FA684F-3AEE-D532-6358-82DEDB73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</p:spPr>
        <p:txBody>
          <a:bodyPr>
            <a:normAutofit/>
          </a:bodyPr>
          <a:lstStyle/>
          <a:p>
            <a:r>
              <a:rPr lang="en-US" dirty="0"/>
              <a:t>ÁNALISIS DEL DATASET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65272B9-6D57-3F4F-772E-1101B5A46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115568"/>
            <a:ext cx="5385501" cy="501059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s-CO" sz="1900" b="1" dirty="0" err="1"/>
              <a:t>Dataset</a:t>
            </a:r>
            <a:r>
              <a:rPr lang="es-CO" sz="1900" b="1" dirty="0"/>
              <a:t>:</a:t>
            </a:r>
          </a:p>
          <a:p>
            <a:pPr>
              <a:lnSpc>
                <a:spcPct val="90000"/>
              </a:lnSpc>
            </a:pPr>
            <a:br>
              <a:rPr lang="es-CO" sz="1900" dirty="0"/>
            </a:br>
            <a:r>
              <a:rPr lang="es-CO" sz="1900" b="1" dirty="0"/>
              <a:t>N = </a:t>
            </a:r>
            <a:r>
              <a:rPr lang="es-CO" sz="1900" dirty="0"/>
              <a:t>303 registros</a:t>
            </a:r>
          </a:p>
          <a:p>
            <a:pPr>
              <a:lnSpc>
                <a:spcPct val="90000"/>
              </a:lnSpc>
            </a:pPr>
            <a:br>
              <a:rPr lang="es-CO" sz="1900" dirty="0"/>
            </a:br>
            <a:r>
              <a:rPr lang="es-CO" sz="1900" b="1" dirty="0"/>
              <a:t>Variables analizadas: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sz="1900" b="1" dirty="0"/>
              <a:t>Edad (</a:t>
            </a:r>
            <a:r>
              <a:rPr lang="es-CO" sz="1900" dirty="0" err="1"/>
              <a:t>age</a:t>
            </a:r>
            <a:r>
              <a:rPr lang="es-CO" sz="1900" b="1" dirty="0"/>
              <a:t>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sz="1900" b="1" dirty="0"/>
              <a:t>Presión arterial en reposo  (</a:t>
            </a:r>
            <a:r>
              <a:rPr lang="es-CO" sz="2000" dirty="0" err="1"/>
              <a:t>trestbps</a:t>
            </a:r>
            <a:r>
              <a:rPr lang="es-CO" sz="2000" dirty="0"/>
              <a:t>)</a:t>
            </a:r>
            <a:endParaRPr lang="es-CO" sz="19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sz="1900" b="1" dirty="0"/>
              <a:t>Colesterol Sérico (</a:t>
            </a:r>
            <a:r>
              <a:rPr lang="es-CO" sz="2000" dirty="0"/>
              <a:t>chol)</a:t>
            </a:r>
            <a:endParaRPr lang="es-CO" sz="19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sz="1900" b="1" dirty="0"/>
              <a:t>Frecuencia Cardíaca máxima alcanzada (</a:t>
            </a:r>
            <a:r>
              <a:rPr lang="es-CO" sz="2000" dirty="0" err="1"/>
              <a:t>thalach</a:t>
            </a:r>
            <a:r>
              <a:rPr lang="es-CO" sz="2000" dirty="0"/>
              <a:t>)</a:t>
            </a:r>
            <a:endParaRPr lang="es-CO" sz="19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sz="1900" b="1" dirty="0"/>
              <a:t>Depresión del segmento ST (</a:t>
            </a:r>
            <a:r>
              <a:rPr lang="es-CO" sz="2000" dirty="0" err="1"/>
              <a:t>oldpeak</a:t>
            </a:r>
            <a:r>
              <a:rPr lang="es-CO" sz="2000" dirty="0"/>
              <a:t>)</a:t>
            </a:r>
            <a:endParaRPr lang="es-CO" sz="1900" b="1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CO" sz="1900" b="1" dirty="0"/>
              <a:t>Sexo Del Paciente (</a:t>
            </a:r>
            <a:r>
              <a:rPr lang="es-CO" sz="1900" dirty="0"/>
              <a:t>sex</a:t>
            </a:r>
            <a:r>
              <a:rPr lang="es-CO" sz="1900" b="1" dirty="0"/>
              <a:t>)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MX" sz="2000" b="1" dirty="0"/>
              <a:t>Angina inducida por ejercicio</a:t>
            </a:r>
            <a:r>
              <a:rPr lang="es-MX" sz="2000" dirty="0"/>
              <a:t> (dolor en el pecho durante el esfuerzo físico) (</a:t>
            </a:r>
            <a:r>
              <a:rPr lang="es-CO" sz="2000" dirty="0" err="1"/>
              <a:t>exang</a:t>
            </a:r>
            <a:r>
              <a:rPr lang="es-CO" sz="2000" dirty="0"/>
              <a:t>)</a:t>
            </a:r>
            <a:endParaRPr lang="es-CO" sz="1900" b="1" dirty="0"/>
          </a:p>
          <a:p>
            <a:pPr marL="0" indent="0">
              <a:lnSpc>
                <a:spcPct val="90000"/>
              </a:lnSpc>
              <a:buNone/>
            </a:pPr>
            <a:br>
              <a:rPr lang="es-CO" sz="1900" dirty="0"/>
            </a:br>
            <a:r>
              <a:rPr lang="es-CO" sz="1900" b="1" dirty="0"/>
              <a:t>Tratamiento De Datos: </a:t>
            </a:r>
          </a:p>
          <a:p>
            <a:pPr>
              <a:lnSpc>
                <a:spcPct val="90000"/>
              </a:lnSpc>
            </a:pPr>
            <a:r>
              <a:rPr lang="es-CO" sz="1900" dirty="0"/>
              <a:t>Imputación</a:t>
            </a:r>
          </a:p>
          <a:p>
            <a:pPr>
              <a:lnSpc>
                <a:spcPct val="90000"/>
              </a:lnSpc>
            </a:pPr>
            <a:r>
              <a:rPr lang="es-CO" sz="1900" dirty="0"/>
              <a:t>Codificación </a:t>
            </a:r>
          </a:p>
          <a:p>
            <a:pPr>
              <a:lnSpc>
                <a:spcPct val="90000"/>
              </a:lnSpc>
            </a:pPr>
            <a:r>
              <a:rPr lang="es-CO" sz="1900" dirty="0"/>
              <a:t>Normalización.</a:t>
            </a:r>
            <a:endParaRPr lang="en-US" sz="19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6DE515-E475-C323-5150-8363E56A0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409" y="1417638"/>
            <a:ext cx="5385501" cy="3989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0E06F-402D-1AA7-727F-D7BA405E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</p:spPr>
        <p:txBody>
          <a:bodyPr>
            <a:normAutofit/>
          </a:bodyPr>
          <a:lstStyle/>
          <a:p>
            <a:r>
              <a:rPr lang="es-CO" dirty="0"/>
              <a:t>DISTRIBUCIÓN DE LA EDAD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348C16-F055-8A77-3380-F48DD9F10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</p:spPr>
        <p:txBody>
          <a:bodyPr>
            <a:normAutofit/>
          </a:bodyPr>
          <a:lstStyle/>
          <a:p>
            <a:r>
              <a:rPr lang="es-MX" dirty="0"/>
              <a:t>La mayoría de pacientes está entre 45 y 60 años, grupo de riesgo típico. Esto es relevante para interpretación clínica.</a:t>
            </a:r>
          </a:p>
          <a:p>
            <a:endParaRPr lang="es-CO" dirty="0"/>
          </a:p>
        </p:txBody>
      </p:sp>
      <p:pic>
        <p:nvPicPr>
          <p:cNvPr id="4" name="Picture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7D3C4A00-DA31-4611-A83B-C65A91A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09" y="1490472"/>
            <a:ext cx="5385501" cy="4365344"/>
          </a:xfrm>
          <a:prstGeom prst="rect">
            <a:avLst/>
          </a:prstGeom>
          <a:noFill/>
        </p:spPr>
      </p:pic>
      <p:pic>
        <p:nvPicPr>
          <p:cNvPr id="6" name="Imagen 5" descr="Personas con tablas de surfear&#10;&#10;El contenido generado por IA puede ser incorrecto.">
            <a:extLst>
              <a:ext uri="{FF2B5EF4-FFF2-40B4-BE49-F238E27FC236}">
                <a16:creationId xmlns:a16="http://schemas.microsoft.com/office/drawing/2014/main" id="{7EE1917D-C8BB-3624-0128-EEB08496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08" y="4271443"/>
            <a:ext cx="4648122" cy="20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101A6-93F4-9367-206F-8F7934DF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70" y="494094"/>
            <a:ext cx="10974230" cy="904938"/>
          </a:xfrm>
        </p:spPr>
        <p:txBody>
          <a:bodyPr>
            <a:normAutofit/>
          </a:bodyPr>
          <a:lstStyle/>
          <a:p>
            <a:r>
              <a:rPr lang="es-CO" sz="4400" dirty="0"/>
              <a:t>COLESTEROL: </a:t>
            </a:r>
            <a:r>
              <a:rPr lang="es-CO" sz="4400" dirty="0" err="1"/>
              <a:t>Outliers</a:t>
            </a:r>
            <a:r>
              <a:rPr lang="es-CO" sz="4400" dirty="0"/>
              <a:t> y Distribución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A9A611-73E3-FBCF-4EE5-F95FA7750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</p:spPr>
        <p:txBody>
          <a:bodyPr>
            <a:normAutofit/>
          </a:bodyPr>
          <a:lstStyle/>
          <a:p>
            <a:r>
              <a:rPr lang="es-CO" sz="2800" dirty="0"/>
              <a:t>Se observan valores extremos de colesterol que pueden representar casos de alto riesgo o errores de registro; se revisaron y no se eliminaron sin validar clínicamente.</a:t>
            </a:r>
          </a:p>
          <a:p>
            <a:endParaRPr lang="es-CO" dirty="0"/>
          </a:p>
        </p:txBody>
      </p:sp>
      <p:pic>
        <p:nvPicPr>
          <p:cNvPr id="4" name="Picture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96645948-AB5D-ACE2-A4DF-71EEFABB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2" b="2"/>
          <a:stretch>
            <a:fillRect/>
          </a:stretch>
        </p:blipFill>
        <p:spPr>
          <a:xfrm>
            <a:off x="6198418" y="1600200"/>
            <a:ext cx="5385482" cy="4525963"/>
          </a:xfrm>
          <a:prstGeom prst="rect">
            <a:avLst/>
          </a:prstGeom>
          <a:noFill/>
        </p:spPr>
      </p:pic>
      <p:pic>
        <p:nvPicPr>
          <p:cNvPr id="6" name="Imagen 5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EED98227-C761-A199-8B89-3697B70B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13" y="4160203"/>
            <a:ext cx="3863232" cy="16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5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138B21-F25E-753E-227D-BA15A16B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</p:spPr>
        <p:txBody>
          <a:bodyPr>
            <a:normAutofit/>
          </a:bodyPr>
          <a:lstStyle/>
          <a:p>
            <a:r>
              <a:rPr lang="es-MX" dirty="0"/>
              <a:t>EDAD VS FRECUENCIA CARDÍACA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59C3323-2AAF-54B4-6B8A-622DAD246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</p:spPr>
        <p:txBody>
          <a:bodyPr>
            <a:normAutofit/>
          </a:bodyPr>
          <a:lstStyle/>
          <a:p>
            <a:endParaRPr lang="es-MX" dirty="0"/>
          </a:p>
          <a:p>
            <a:pPr>
              <a:defRPr sz="1600"/>
            </a:pPr>
            <a:r>
              <a:rPr lang="es-MX" sz="2000" b="1" dirty="0"/>
              <a:t>Se aprecia tendencia negativa: </a:t>
            </a:r>
          </a:p>
          <a:p>
            <a:pPr>
              <a:defRPr sz="1600"/>
            </a:pPr>
            <a:r>
              <a:rPr lang="es-MX" sz="2000" dirty="0"/>
              <a:t>Pacientes mayores tienden a tener menor </a:t>
            </a:r>
            <a:r>
              <a:rPr lang="es-CO" sz="2000" dirty="0"/>
              <a:t>Frecuencia cardíaca máxima alcanzada</a:t>
            </a:r>
            <a:r>
              <a:rPr lang="es-MX" sz="2000" dirty="0"/>
              <a:t>. </a:t>
            </a:r>
          </a:p>
          <a:p>
            <a:pPr>
              <a:defRPr sz="1600"/>
            </a:pPr>
            <a:r>
              <a:rPr lang="es-MX" sz="2000" dirty="0"/>
              <a:t>Los pacientes con enfermedad tienden a agruparse en </a:t>
            </a:r>
            <a:r>
              <a:rPr lang="es-CO" sz="2000" dirty="0"/>
              <a:t>Frecuencia cardíaca máxima alcanzada</a:t>
            </a:r>
            <a:r>
              <a:rPr lang="es-MX" sz="2000" dirty="0"/>
              <a:t> más bajos.</a:t>
            </a:r>
          </a:p>
          <a:p>
            <a:endParaRPr lang="es-CO" dirty="0"/>
          </a:p>
        </p:txBody>
      </p:sp>
      <p:pic>
        <p:nvPicPr>
          <p:cNvPr id="7" name="Picture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9D62A454-5EC4-BEB5-E26C-7BC3376B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417638"/>
            <a:ext cx="5795758" cy="3917952"/>
          </a:xfrm>
          <a:prstGeom prst="rect">
            <a:avLst/>
          </a:prstGeom>
          <a:noFill/>
        </p:spPr>
      </p:pic>
      <p:sp>
        <p:nvSpPr>
          <p:cNvPr id="2" name="AutoShape 4" descr="Frecuencia Cardíaca PNG ,dibujos Ritmo Cardiaco, Corazón, Cardiopatía ...">
            <a:extLst>
              <a:ext uri="{FF2B5EF4-FFF2-40B4-BE49-F238E27FC236}">
                <a16:creationId xmlns:a16="http://schemas.microsoft.com/office/drawing/2014/main" id="{5D114824-56E4-FE60-57FF-01457F914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6C875A-09EF-8DE6-1244-E2D7978D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4367784"/>
            <a:ext cx="3654552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0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D26ABCF-553B-17ED-8385-39C58917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MX" dirty="0"/>
              <a:t>MATRIZ DE CORRELACIÓN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AF151A5-6EEA-CC82-64E0-9D52A66F8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600201"/>
            <a:ext cx="5385501" cy="4169664"/>
          </a:xfrm>
        </p:spPr>
        <p:txBody>
          <a:bodyPr>
            <a:normAutofit/>
          </a:bodyPr>
          <a:lstStyle/>
          <a:p>
            <a:r>
              <a:rPr lang="es-MX" sz="2400" b="1" dirty="0"/>
              <a:t>Correlaciones importantes:</a:t>
            </a:r>
          </a:p>
          <a:p>
            <a:r>
              <a:rPr lang="es-CO" sz="2400" dirty="0"/>
              <a:t>Frecuencia cardíaca máxima alcanzada </a:t>
            </a:r>
            <a:r>
              <a:rPr lang="es-MX" sz="2400" dirty="0"/>
              <a:t>correlaciona negativamente con la presencia de enfermedad.</a:t>
            </a:r>
          </a:p>
          <a:p>
            <a:r>
              <a:rPr lang="es-MX" sz="2400" dirty="0"/>
              <a:t>Colesterol sérico y </a:t>
            </a:r>
            <a:r>
              <a:rPr lang="es-CO" sz="2400" dirty="0"/>
              <a:t>presión arterial en reposo</a:t>
            </a:r>
            <a:r>
              <a:rPr lang="es-MX" sz="2400" dirty="0"/>
              <a:t> muestran correlación positiva moderada</a:t>
            </a:r>
            <a:endParaRPr lang="es-CO" sz="2400" dirty="0"/>
          </a:p>
        </p:txBody>
      </p:sp>
      <p:pic>
        <p:nvPicPr>
          <p:cNvPr id="7" name="Picture 4" descr="Gráfico&#10;&#10;El contenido generado por IA puede ser incorrecto.">
            <a:extLst>
              <a:ext uri="{FF2B5EF4-FFF2-40B4-BE49-F238E27FC236}">
                <a16:creationId xmlns:a16="http://schemas.microsoft.com/office/drawing/2014/main" id="{1C5AC282-5DA0-9299-B9CC-79516B95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1" y="1600201"/>
            <a:ext cx="5473260" cy="3767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55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7A258B5-8D1B-D963-89FB-B2D7A902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</p:spPr>
        <p:txBody>
          <a:bodyPr/>
          <a:lstStyle/>
          <a:p>
            <a:r>
              <a:rPr lang="en-US" dirty="0"/>
              <a:t>MODELO PREDICTIVO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31B53CA-4FDC-7CE4-9BC9-E3F8B6617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</p:spPr>
        <p:txBody>
          <a:bodyPr>
            <a:normAutofit/>
          </a:bodyPr>
          <a:lstStyle/>
          <a:p>
            <a:r>
              <a:rPr lang="es-MX" dirty="0"/>
              <a:t>Modelos entrenados: Regresión Logística, Bosque aleatorio.</a:t>
            </a:r>
            <a:br>
              <a:rPr lang="es-MX" dirty="0"/>
            </a:br>
            <a:r>
              <a:rPr lang="es-MX" dirty="0" err="1"/>
              <a:t>Random</a:t>
            </a:r>
            <a:r>
              <a:rPr lang="es-MX" dirty="0"/>
              <a:t> Forest obtuvo AUC = 0.83 en el conjunto de prueba.</a:t>
            </a:r>
          </a:p>
          <a:p>
            <a:endParaRPr lang="es-CO" dirty="0"/>
          </a:p>
        </p:txBody>
      </p:sp>
      <p:pic>
        <p:nvPicPr>
          <p:cNvPr id="7" name="Picture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62F091F-9342-55C6-61BE-6E478209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894" y="1600201"/>
            <a:ext cx="5172530" cy="3803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064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2D8E061-9B8C-A06D-4502-73D68C4E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</p:spPr>
        <p:txBody>
          <a:bodyPr/>
          <a:lstStyle/>
          <a:p>
            <a:r>
              <a:rPr lang="en-US" dirty="0"/>
              <a:t>IMPORTACIA DE VARIABLES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D625D95-8D94-905B-9C9F-47017619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79" y="1600201"/>
            <a:ext cx="5385501" cy="3282696"/>
          </a:xfrm>
        </p:spPr>
        <p:txBody>
          <a:bodyPr>
            <a:normAutofit/>
          </a:bodyPr>
          <a:lstStyle/>
          <a:p>
            <a:pPr>
              <a:defRPr sz="1600"/>
            </a:pPr>
            <a:r>
              <a:rPr lang="es-MX" sz="2800" dirty="0"/>
              <a:t>Variables con mayor importancia según </a:t>
            </a:r>
            <a:r>
              <a:rPr lang="es-MX" sz="2800" dirty="0" err="1"/>
              <a:t>Random</a:t>
            </a:r>
            <a:r>
              <a:rPr lang="es-MX" sz="2800" dirty="0"/>
              <a:t> Forest. Estas guían la interpretación clínica y selección de </a:t>
            </a:r>
            <a:r>
              <a:rPr lang="es-MX" sz="2800" dirty="0" err="1"/>
              <a:t>features</a:t>
            </a:r>
            <a:r>
              <a:rPr lang="es-MX" sz="2800" dirty="0"/>
              <a:t> para modelos finales.</a:t>
            </a:r>
          </a:p>
        </p:txBody>
      </p:sp>
      <p:pic>
        <p:nvPicPr>
          <p:cNvPr id="7" name="Picture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E00A191-615C-AEB3-53E8-B1A1092A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09" y="1417638"/>
            <a:ext cx="5385501" cy="3879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8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292</Words>
  <Application>Microsoft Office PowerPoint</Application>
  <PresentationFormat>Personalizado</PresentationFormat>
  <Paragraphs>45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Arial</vt:lpstr>
      <vt:lpstr>Wingdings</vt:lpstr>
      <vt:lpstr>Tema de Office</vt:lpstr>
      <vt:lpstr>PROYECTO FINAL EDAD</vt:lpstr>
      <vt:lpstr>PREGUNTA DE INVESTIGACIÓN</vt:lpstr>
      <vt:lpstr>ÁNALISIS DEL DATASET</vt:lpstr>
      <vt:lpstr>DISTRIBUCIÓN DE LA EDAD</vt:lpstr>
      <vt:lpstr>COLESTEROL: Outliers y Distribución</vt:lpstr>
      <vt:lpstr>EDAD VS FRECUENCIA CARDÍACA</vt:lpstr>
      <vt:lpstr>MATRIZ DE CORRELACIÓN</vt:lpstr>
      <vt:lpstr>MODELO PREDICTIVO</vt:lpstr>
      <vt:lpstr>IMPORTACIA DE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Jorge Arturo Moya cuenca</cp:lastModifiedBy>
  <cp:revision>13</cp:revision>
  <dcterms:created xsi:type="dcterms:W3CDTF">2020-08-21T13:03:05Z</dcterms:created>
  <dcterms:modified xsi:type="dcterms:W3CDTF">2025-11-06T13:42:54Z</dcterms:modified>
</cp:coreProperties>
</file>